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7" r:id="rId3"/>
    <p:sldId id="268" r:id="rId4"/>
    <p:sldId id="262" r:id="rId5"/>
    <p:sldId id="263" r:id="rId6"/>
    <p:sldId id="275" r:id="rId7"/>
    <p:sldId id="270" r:id="rId8"/>
    <p:sldId id="258" r:id="rId9"/>
    <p:sldId id="271" r:id="rId10"/>
    <p:sldId id="272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67" autoAdjust="0"/>
  </p:normalViewPr>
  <p:slideViewPr>
    <p:cSldViewPr>
      <p:cViewPr>
        <p:scale>
          <a:sx n="68" d="100"/>
          <a:sy n="68" d="100"/>
        </p:scale>
        <p:origin x="-49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7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9D3451-09A4-41DC-8BD0-EA0761A7A1E0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B79695C0-3BF5-4C66-96C3-CC0F0DC9B3D7}">
      <dgm:prSet phldrT="[Text]"/>
      <dgm:spPr/>
      <dgm:t>
        <a:bodyPr/>
        <a:lstStyle/>
        <a:p>
          <a:r>
            <a:rPr lang="en-US" dirty="0" smtClean="0"/>
            <a:t>Instruments</a:t>
          </a:r>
          <a:endParaRPr lang="en-US" dirty="0"/>
        </a:p>
      </dgm:t>
    </dgm:pt>
    <dgm:pt modelId="{2460B438-0704-4CFD-B116-5FADC2324585}" type="parTrans" cxnId="{4209B561-53AE-49C4-BE98-D7B03FA73A99}">
      <dgm:prSet/>
      <dgm:spPr/>
      <dgm:t>
        <a:bodyPr/>
        <a:lstStyle/>
        <a:p>
          <a:endParaRPr lang="en-US"/>
        </a:p>
      </dgm:t>
    </dgm:pt>
    <dgm:pt modelId="{8A40A11C-CCA2-414F-99D5-ACC61FA9A35D}" type="sibTrans" cxnId="{4209B561-53AE-49C4-BE98-D7B03FA73A99}">
      <dgm:prSet/>
      <dgm:spPr/>
      <dgm:t>
        <a:bodyPr/>
        <a:lstStyle/>
        <a:p>
          <a:endParaRPr lang="en-US" dirty="0"/>
        </a:p>
      </dgm:t>
    </dgm:pt>
    <dgm:pt modelId="{B330B25E-7296-4361-8EA9-19EC0C20BEEB}">
      <dgm:prSet phldrT="[Text]"/>
      <dgm:spPr/>
      <dgm:t>
        <a:bodyPr/>
        <a:lstStyle/>
        <a:p>
          <a:r>
            <a:rPr lang="en-US" dirty="0" smtClean="0"/>
            <a:t>Variables</a:t>
          </a:r>
          <a:endParaRPr lang="en-US" dirty="0"/>
        </a:p>
      </dgm:t>
    </dgm:pt>
    <dgm:pt modelId="{8946693B-B784-443D-858F-72F1D2F5157D}" type="parTrans" cxnId="{85763A1B-40C2-4858-B0B7-5C03CAC40A75}">
      <dgm:prSet/>
      <dgm:spPr/>
      <dgm:t>
        <a:bodyPr/>
        <a:lstStyle/>
        <a:p>
          <a:endParaRPr lang="en-US"/>
        </a:p>
      </dgm:t>
    </dgm:pt>
    <dgm:pt modelId="{EBDCD9E0-9CBA-4C24-A5FE-14D8F93F280A}" type="sibTrans" cxnId="{85763A1B-40C2-4858-B0B7-5C03CAC40A75}">
      <dgm:prSet/>
      <dgm:spPr/>
      <dgm:t>
        <a:bodyPr/>
        <a:lstStyle/>
        <a:p>
          <a:endParaRPr lang="en-US" dirty="0"/>
        </a:p>
      </dgm:t>
    </dgm:pt>
    <dgm:pt modelId="{27C220BD-9E4D-41A6-8FBB-00CDFCB13183}">
      <dgm:prSet phldrT="[Text]"/>
      <dgm:spPr/>
      <dgm:t>
        <a:bodyPr/>
        <a:lstStyle/>
        <a:p>
          <a:r>
            <a:rPr lang="en-US" dirty="0" smtClean="0"/>
            <a:t>Concept or Construct</a:t>
          </a:r>
          <a:endParaRPr lang="en-US" dirty="0"/>
        </a:p>
      </dgm:t>
    </dgm:pt>
    <dgm:pt modelId="{9EA0AD9B-10B7-4B9B-81A1-334EC384CA0B}" type="parTrans" cxnId="{70BD8E59-E85F-4983-8FB8-BD8ACABDF0D1}">
      <dgm:prSet/>
      <dgm:spPr/>
      <dgm:t>
        <a:bodyPr/>
        <a:lstStyle/>
        <a:p>
          <a:endParaRPr lang="en-US"/>
        </a:p>
      </dgm:t>
    </dgm:pt>
    <dgm:pt modelId="{A8D91123-C25A-4BA9-AE82-E9D55D944176}" type="sibTrans" cxnId="{70BD8E59-E85F-4983-8FB8-BD8ACABDF0D1}">
      <dgm:prSet/>
      <dgm:spPr/>
      <dgm:t>
        <a:bodyPr/>
        <a:lstStyle/>
        <a:p>
          <a:endParaRPr lang="en-US" dirty="0"/>
        </a:p>
      </dgm:t>
    </dgm:pt>
    <dgm:pt modelId="{41D0233F-0F60-4B58-AC65-0442849CDCFE}" type="pres">
      <dgm:prSet presAssocID="{4C9D3451-09A4-41DC-8BD0-EA0761A7A1E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B5B3BDF-0A66-4072-B110-2C88403258B4}" type="pres">
      <dgm:prSet presAssocID="{B79695C0-3BF5-4C66-96C3-CC0F0DC9B3D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5DB098-462C-4AEC-893D-036796C3CB3E}" type="pres">
      <dgm:prSet presAssocID="{B79695C0-3BF5-4C66-96C3-CC0F0DC9B3D7}" presName="gear1srcNode" presStyleLbl="node1" presStyleIdx="0" presStyleCnt="3"/>
      <dgm:spPr/>
      <dgm:t>
        <a:bodyPr/>
        <a:lstStyle/>
        <a:p>
          <a:endParaRPr lang="en-US"/>
        </a:p>
      </dgm:t>
    </dgm:pt>
    <dgm:pt modelId="{EF40AF21-7437-4217-A4F8-B16E8AA2C6CE}" type="pres">
      <dgm:prSet presAssocID="{B79695C0-3BF5-4C66-96C3-CC0F0DC9B3D7}" presName="gear1dstNode" presStyleLbl="node1" presStyleIdx="0" presStyleCnt="3"/>
      <dgm:spPr/>
      <dgm:t>
        <a:bodyPr/>
        <a:lstStyle/>
        <a:p>
          <a:endParaRPr lang="en-US"/>
        </a:p>
      </dgm:t>
    </dgm:pt>
    <dgm:pt modelId="{F73D9167-E1B2-4664-AA05-F7C0DBD39203}" type="pres">
      <dgm:prSet presAssocID="{B330B25E-7296-4361-8EA9-19EC0C20BEEB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6403DE-DEEC-4C33-8161-C04F9E7667BD}" type="pres">
      <dgm:prSet presAssocID="{B330B25E-7296-4361-8EA9-19EC0C20BEEB}" presName="gear2srcNode" presStyleLbl="node1" presStyleIdx="1" presStyleCnt="3"/>
      <dgm:spPr/>
      <dgm:t>
        <a:bodyPr/>
        <a:lstStyle/>
        <a:p>
          <a:endParaRPr lang="en-US"/>
        </a:p>
      </dgm:t>
    </dgm:pt>
    <dgm:pt modelId="{0958D1AB-FB17-4425-B993-424D4742B4C8}" type="pres">
      <dgm:prSet presAssocID="{B330B25E-7296-4361-8EA9-19EC0C20BEEB}" presName="gear2dstNode" presStyleLbl="node1" presStyleIdx="1" presStyleCnt="3"/>
      <dgm:spPr/>
      <dgm:t>
        <a:bodyPr/>
        <a:lstStyle/>
        <a:p>
          <a:endParaRPr lang="en-US"/>
        </a:p>
      </dgm:t>
    </dgm:pt>
    <dgm:pt modelId="{6E6A6DBB-9542-40C9-91AA-CE4D440A572D}" type="pres">
      <dgm:prSet presAssocID="{27C220BD-9E4D-41A6-8FBB-00CDFCB13183}" presName="gear3" presStyleLbl="node1" presStyleIdx="2" presStyleCnt="3"/>
      <dgm:spPr/>
      <dgm:t>
        <a:bodyPr/>
        <a:lstStyle/>
        <a:p>
          <a:endParaRPr lang="en-US"/>
        </a:p>
      </dgm:t>
    </dgm:pt>
    <dgm:pt modelId="{39BAC7C6-3CD9-408C-B4CB-909BA07DC70F}" type="pres">
      <dgm:prSet presAssocID="{27C220BD-9E4D-41A6-8FBB-00CDFCB1318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83933-8E41-4690-A583-5061243B9F80}" type="pres">
      <dgm:prSet presAssocID="{27C220BD-9E4D-41A6-8FBB-00CDFCB13183}" presName="gear3srcNode" presStyleLbl="node1" presStyleIdx="2" presStyleCnt="3"/>
      <dgm:spPr/>
      <dgm:t>
        <a:bodyPr/>
        <a:lstStyle/>
        <a:p>
          <a:endParaRPr lang="en-US"/>
        </a:p>
      </dgm:t>
    </dgm:pt>
    <dgm:pt modelId="{3E77D33A-89E7-45ED-8AA6-CA9C8BAA4A8C}" type="pres">
      <dgm:prSet presAssocID="{27C220BD-9E4D-41A6-8FBB-00CDFCB13183}" presName="gear3dstNode" presStyleLbl="node1" presStyleIdx="2" presStyleCnt="3"/>
      <dgm:spPr/>
      <dgm:t>
        <a:bodyPr/>
        <a:lstStyle/>
        <a:p>
          <a:endParaRPr lang="en-US"/>
        </a:p>
      </dgm:t>
    </dgm:pt>
    <dgm:pt modelId="{F0FC023A-DD7A-418E-A93F-99D24385124E}" type="pres">
      <dgm:prSet presAssocID="{8A40A11C-CCA2-414F-99D5-ACC61FA9A35D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D0A47DF5-4E0C-4596-ADD9-48A36CE956A8}" type="pres">
      <dgm:prSet presAssocID="{EBDCD9E0-9CBA-4C24-A5FE-14D8F93F280A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285338C7-F6C9-4B7D-8C91-741F106DEFE8}" type="pres">
      <dgm:prSet presAssocID="{A8D91123-C25A-4BA9-AE82-E9D55D944176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F2AE8D94-64C4-4EC0-A216-9BA5D1400DCB}" type="presOf" srcId="{27C220BD-9E4D-41A6-8FBB-00CDFCB13183}" destId="{40C83933-8E41-4690-A583-5061243B9F80}" srcOrd="2" destOrd="0" presId="urn:microsoft.com/office/officeart/2005/8/layout/gear1"/>
    <dgm:cxn modelId="{64865A68-5157-45A6-A8F6-84F67E2F0B9C}" type="presOf" srcId="{B79695C0-3BF5-4C66-96C3-CC0F0DC9B3D7}" destId="{815DB098-462C-4AEC-893D-036796C3CB3E}" srcOrd="1" destOrd="0" presId="urn:microsoft.com/office/officeart/2005/8/layout/gear1"/>
    <dgm:cxn modelId="{83770F85-25A3-4AFB-8063-A9548532AF65}" type="presOf" srcId="{27C220BD-9E4D-41A6-8FBB-00CDFCB13183}" destId="{6E6A6DBB-9542-40C9-91AA-CE4D440A572D}" srcOrd="0" destOrd="0" presId="urn:microsoft.com/office/officeart/2005/8/layout/gear1"/>
    <dgm:cxn modelId="{7085F682-6498-4371-8610-E0190F8EF0B5}" type="presOf" srcId="{B330B25E-7296-4361-8EA9-19EC0C20BEEB}" destId="{DF6403DE-DEEC-4C33-8161-C04F9E7667BD}" srcOrd="1" destOrd="0" presId="urn:microsoft.com/office/officeart/2005/8/layout/gear1"/>
    <dgm:cxn modelId="{85763A1B-40C2-4858-B0B7-5C03CAC40A75}" srcId="{4C9D3451-09A4-41DC-8BD0-EA0761A7A1E0}" destId="{B330B25E-7296-4361-8EA9-19EC0C20BEEB}" srcOrd="1" destOrd="0" parTransId="{8946693B-B784-443D-858F-72F1D2F5157D}" sibTransId="{EBDCD9E0-9CBA-4C24-A5FE-14D8F93F280A}"/>
    <dgm:cxn modelId="{70BD8E59-E85F-4983-8FB8-BD8ACABDF0D1}" srcId="{4C9D3451-09A4-41DC-8BD0-EA0761A7A1E0}" destId="{27C220BD-9E4D-41A6-8FBB-00CDFCB13183}" srcOrd="2" destOrd="0" parTransId="{9EA0AD9B-10B7-4B9B-81A1-334EC384CA0B}" sibTransId="{A8D91123-C25A-4BA9-AE82-E9D55D944176}"/>
    <dgm:cxn modelId="{FBED557D-E900-41FA-8986-9BE48FF817E9}" type="presOf" srcId="{B79695C0-3BF5-4C66-96C3-CC0F0DC9B3D7}" destId="{4B5B3BDF-0A66-4072-B110-2C88403258B4}" srcOrd="0" destOrd="0" presId="urn:microsoft.com/office/officeart/2005/8/layout/gear1"/>
    <dgm:cxn modelId="{4209B561-53AE-49C4-BE98-D7B03FA73A99}" srcId="{4C9D3451-09A4-41DC-8BD0-EA0761A7A1E0}" destId="{B79695C0-3BF5-4C66-96C3-CC0F0DC9B3D7}" srcOrd="0" destOrd="0" parTransId="{2460B438-0704-4CFD-B116-5FADC2324585}" sibTransId="{8A40A11C-CCA2-414F-99D5-ACC61FA9A35D}"/>
    <dgm:cxn modelId="{317B4C1A-73BB-41CB-B7AF-E04F8C1FD78D}" type="presOf" srcId="{EBDCD9E0-9CBA-4C24-A5FE-14D8F93F280A}" destId="{D0A47DF5-4E0C-4596-ADD9-48A36CE956A8}" srcOrd="0" destOrd="0" presId="urn:microsoft.com/office/officeart/2005/8/layout/gear1"/>
    <dgm:cxn modelId="{4F3D0E86-9282-48BF-AB61-3BC17A81245C}" type="presOf" srcId="{8A40A11C-CCA2-414F-99D5-ACC61FA9A35D}" destId="{F0FC023A-DD7A-418E-A93F-99D24385124E}" srcOrd="0" destOrd="0" presId="urn:microsoft.com/office/officeart/2005/8/layout/gear1"/>
    <dgm:cxn modelId="{CAAFD577-3E2F-48A0-8AF9-388722083787}" type="presOf" srcId="{27C220BD-9E4D-41A6-8FBB-00CDFCB13183}" destId="{39BAC7C6-3CD9-408C-B4CB-909BA07DC70F}" srcOrd="1" destOrd="0" presId="urn:microsoft.com/office/officeart/2005/8/layout/gear1"/>
    <dgm:cxn modelId="{83D6BE2B-BE33-46AC-AFEC-D8B9CF42FCAE}" type="presOf" srcId="{B79695C0-3BF5-4C66-96C3-CC0F0DC9B3D7}" destId="{EF40AF21-7437-4217-A4F8-B16E8AA2C6CE}" srcOrd="2" destOrd="0" presId="urn:microsoft.com/office/officeart/2005/8/layout/gear1"/>
    <dgm:cxn modelId="{23D180A8-2BA9-424A-97CF-650306020E55}" type="presOf" srcId="{B330B25E-7296-4361-8EA9-19EC0C20BEEB}" destId="{0958D1AB-FB17-4425-B993-424D4742B4C8}" srcOrd="2" destOrd="0" presId="urn:microsoft.com/office/officeart/2005/8/layout/gear1"/>
    <dgm:cxn modelId="{E9B7922B-A5A7-4516-8A28-BF65A71EBCAB}" type="presOf" srcId="{A8D91123-C25A-4BA9-AE82-E9D55D944176}" destId="{285338C7-F6C9-4B7D-8C91-741F106DEFE8}" srcOrd="0" destOrd="0" presId="urn:microsoft.com/office/officeart/2005/8/layout/gear1"/>
    <dgm:cxn modelId="{EEE6AFFF-56FB-4DA4-BC85-D8C8BDD8DD24}" type="presOf" srcId="{4C9D3451-09A4-41DC-8BD0-EA0761A7A1E0}" destId="{41D0233F-0F60-4B58-AC65-0442849CDCFE}" srcOrd="0" destOrd="0" presId="urn:microsoft.com/office/officeart/2005/8/layout/gear1"/>
    <dgm:cxn modelId="{15E4F04E-488F-488D-825C-33AB69826CC6}" type="presOf" srcId="{27C220BD-9E4D-41A6-8FBB-00CDFCB13183}" destId="{3E77D33A-89E7-45ED-8AA6-CA9C8BAA4A8C}" srcOrd="3" destOrd="0" presId="urn:microsoft.com/office/officeart/2005/8/layout/gear1"/>
    <dgm:cxn modelId="{3C95A931-CFA1-4D33-B58D-8BBCA2CDCC72}" type="presOf" srcId="{B330B25E-7296-4361-8EA9-19EC0C20BEEB}" destId="{F73D9167-E1B2-4664-AA05-F7C0DBD39203}" srcOrd="0" destOrd="0" presId="urn:microsoft.com/office/officeart/2005/8/layout/gear1"/>
    <dgm:cxn modelId="{2A55B437-4338-4575-A3D5-A04E00269427}" type="presParOf" srcId="{41D0233F-0F60-4B58-AC65-0442849CDCFE}" destId="{4B5B3BDF-0A66-4072-B110-2C88403258B4}" srcOrd="0" destOrd="0" presId="urn:microsoft.com/office/officeart/2005/8/layout/gear1"/>
    <dgm:cxn modelId="{A6FDDE7F-7314-4D1F-8961-A7B044946AF4}" type="presParOf" srcId="{41D0233F-0F60-4B58-AC65-0442849CDCFE}" destId="{815DB098-462C-4AEC-893D-036796C3CB3E}" srcOrd="1" destOrd="0" presId="urn:microsoft.com/office/officeart/2005/8/layout/gear1"/>
    <dgm:cxn modelId="{11DC7DF6-2DB4-4D38-B5EE-DD0F66D5D129}" type="presParOf" srcId="{41D0233F-0F60-4B58-AC65-0442849CDCFE}" destId="{EF40AF21-7437-4217-A4F8-B16E8AA2C6CE}" srcOrd="2" destOrd="0" presId="urn:microsoft.com/office/officeart/2005/8/layout/gear1"/>
    <dgm:cxn modelId="{B7111D4D-0067-49C2-AF27-2ECAB4A4BED3}" type="presParOf" srcId="{41D0233F-0F60-4B58-AC65-0442849CDCFE}" destId="{F73D9167-E1B2-4664-AA05-F7C0DBD39203}" srcOrd="3" destOrd="0" presId="urn:microsoft.com/office/officeart/2005/8/layout/gear1"/>
    <dgm:cxn modelId="{D30AD508-1C7B-403F-BA67-55B511A74351}" type="presParOf" srcId="{41D0233F-0F60-4B58-AC65-0442849CDCFE}" destId="{DF6403DE-DEEC-4C33-8161-C04F9E7667BD}" srcOrd="4" destOrd="0" presId="urn:microsoft.com/office/officeart/2005/8/layout/gear1"/>
    <dgm:cxn modelId="{34B914DE-53C7-4467-9F0E-A2E91145C387}" type="presParOf" srcId="{41D0233F-0F60-4B58-AC65-0442849CDCFE}" destId="{0958D1AB-FB17-4425-B993-424D4742B4C8}" srcOrd="5" destOrd="0" presId="urn:microsoft.com/office/officeart/2005/8/layout/gear1"/>
    <dgm:cxn modelId="{920BC8C4-347C-4C66-94C5-84BB4B6A9F4D}" type="presParOf" srcId="{41D0233F-0F60-4B58-AC65-0442849CDCFE}" destId="{6E6A6DBB-9542-40C9-91AA-CE4D440A572D}" srcOrd="6" destOrd="0" presId="urn:microsoft.com/office/officeart/2005/8/layout/gear1"/>
    <dgm:cxn modelId="{2EF0E407-1C85-48C1-A420-FF1F77640EC6}" type="presParOf" srcId="{41D0233F-0F60-4B58-AC65-0442849CDCFE}" destId="{39BAC7C6-3CD9-408C-B4CB-909BA07DC70F}" srcOrd="7" destOrd="0" presId="urn:microsoft.com/office/officeart/2005/8/layout/gear1"/>
    <dgm:cxn modelId="{9E86DBB4-7E7A-44B6-98C7-F37A4B1299B6}" type="presParOf" srcId="{41D0233F-0F60-4B58-AC65-0442849CDCFE}" destId="{40C83933-8E41-4690-A583-5061243B9F80}" srcOrd="8" destOrd="0" presId="urn:microsoft.com/office/officeart/2005/8/layout/gear1"/>
    <dgm:cxn modelId="{0B2B3A85-325F-42EC-B013-C1624EDEA818}" type="presParOf" srcId="{41D0233F-0F60-4B58-AC65-0442849CDCFE}" destId="{3E77D33A-89E7-45ED-8AA6-CA9C8BAA4A8C}" srcOrd="9" destOrd="0" presId="urn:microsoft.com/office/officeart/2005/8/layout/gear1"/>
    <dgm:cxn modelId="{D28C4BF1-C670-4BC4-A0A3-565DE7A0688C}" type="presParOf" srcId="{41D0233F-0F60-4B58-AC65-0442849CDCFE}" destId="{F0FC023A-DD7A-418E-A93F-99D24385124E}" srcOrd="10" destOrd="0" presId="urn:microsoft.com/office/officeart/2005/8/layout/gear1"/>
    <dgm:cxn modelId="{99523530-A45F-457C-868B-F2D7271EC255}" type="presParOf" srcId="{41D0233F-0F60-4B58-AC65-0442849CDCFE}" destId="{D0A47DF5-4E0C-4596-ADD9-48A36CE956A8}" srcOrd="11" destOrd="0" presId="urn:microsoft.com/office/officeart/2005/8/layout/gear1"/>
    <dgm:cxn modelId="{E5DE082D-4411-41A6-808D-B209D09DE3E7}" type="presParOf" srcId="{41D0233F-0F60-4B58-AC65-0442849CDCFE}" destId="{285338C7-F6C9-4B7D-8C91-741F106DEFE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B3BDF-0A66-4072-B110-2C88403258B4}">
      <dsp:nvSpPr>
        <dsp:cNvPr id="0" name=""/>
        <dsp:cNvSpPr/>
      </dsp:nvSpPr>
      <dsp:spPr>
        <a:xfrm>
          <a:off x="3722370" y="1817370"/>
          <a:ext cx="2221230" cy="222123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Instruments</a:t>
          </a:r>
          <a:endParaRPr lang="en-US" sz="1300" kern="1200" dirty="0"/>
        </a:p>
      </dsp:txBody>
      <dsp:txXfrm>
        <a:off x="4168936" y="2337683"/>
        <a:ext cx="1328098" cy="1141758"/>
      </dsp:txXfrm>
    </dsp:sp>
    <dsp:sp modelId="{F73D9167-E1B2-4664-AA05-F7C0DBD39203}">
      <dsp:nvSpPr>
        <dsp:cNvPr id="0" name=""/>
        <dsp:cNvSpPr/>
      </dsp:nvSpPr>
      <dsp:spPr>
        <a:xfrm>
          <a:off x="2430018" y="1292352"/>
          <a:ext cx="1615440" cy="161544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Variables</a:t>
          </a:r>
          <a:endParaRPr lang="en-US" sz="1300" kern="1200" dirty="0"/>
        </a:p>
      </dsp:txBody>
      <dsp:txXfrm>
        <a:off x="2836710" y="1701502"/>
        <a:ext cx="802056" cy="797140"/>
      </dsp:txXfrm>
    </dsp:sp>
    <dsp:sp modelId="{6E6A6DBB-9542-40C9-91AA-CE4D440A572D}">
      <dsp:nvSpPr>
        <dsp:cNvPr id="0" name=""/>
        <dsp:cNvSpPr/>
      </dsp:nvSpPr>
      <dsp:spPr>
        <a:xfrm rot="20700000">
          <a:off x="3334829" y="177863"/>
          <a:ext cx="1582801" cy="1582801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Concept or Construct</a:t>
          </a:r>
          <a:endParaRPr lang="en-US" sz="1300" kern="1200" dirty="0"/>
        </a:p>
      </dsp:txBody>
      <dsp:txXfrm rot="-20700000">
        <a:off x="3681984" y="525018"/>
        <a:ext cx="888492" cy="888492"/>
      </dsp:txXfrm>
    </dsp:sp>
    <dsp:sp modelId="{F0FC023A-DD7A-418E-A93F-99D24385124E}">
      <dsp:nvSpPr>
        <dsp:cNvPr id="0" name=""/>
        <dsp:cNvSpPr/>
      </dsp:nvSpPr>
      <dsp:spPr>
        <a:xfrm>
          <a:off x="3549873" y="1483155"/>
          <a:ext cx="2843174" cy="2843174"/>
        </a:xfrm>
        <a:prstGeom prst="circularArrow">
          <a:avLst>
            <a:gd name="adj1" fmla="val 4687"/>
            <a:gd name="adj2" fmla="val 299029"/>
            <a:gd name="adj3" fmla="val 2512446"/>
            <a:gd name="adj4" fmla="val 1586931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47DF5-4E0C-4596-ADD9-48A36CE956A8}">
      <dsp:nvSpPr>
        <dsp:cNvPr id="0" name=""/>
        <dsp:cNvSpPr/>
      </dsp:nvSpPr>
      <dsp:spPr>
        <a:xfrm>
          <a:off x="2143926" y="935584"/>
          <a:ext cx="2065743" cy="206574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338C7-F6C9-4B7D-8C91-741F106DEFE8}">
      <dsp:nvSpPr>
        <dsp:cNvPr id="0" name=""/>
        <dsp:cNvSpPr/>
      </dsp:nvSpPr>
      <dsp:spPr>
        <a:xfrm>
          <a:off x="2968710" y="-168161"/>
          <a:ext cx="2227287" cy="22272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BB348-DEF1-4556-92D5-07AC2E4AEEAD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8EFEF-66A4-4600-8826-C7DE8DE16E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75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8EFEF-66A4-4600-8826-C7DE8DE16ED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40B196-8920-4478-A7BB-98D62C2E27AD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8EFEF-66A4-4600-8826-C7DE8DE16ED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3D072E-7117-4625-9A7A-C12C5FEEE2E8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80A59B-8315-4CF3-94B1-0121CF3D06EF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80A59B-8315-4CF3-94B1-0121CF3D06EF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DC445E1-FCBC-4189-AD45-764CFE0CF7A8}" type="slidenum">
              <a:rPr lang="en-US" smtClean="0"/>
              <a:pPr/>
              <a:t>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40B196-8920-4478-A7BB-98D62C2E27AD}" type="slidenum">
              <a:rPr lang="en-US" smtClean="0"/>
              <a:pPr/>
              <a:t>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40B196-8920-4478-A7BB-98D62C2E27AD}" type="slidenum">
              <a:rPr lang="en-US" smtClean="0"/>
              <a:pPr/>
              <a:t>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40B196-8920-4478-A7BB-98D62C2E27AD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65FE845-FC9A-4CF3-BD28-BE73E5FD162B}" type="datetimeFigureOut">
              <a:rPr lang="en-US" smtClean="0"/>
              <a:pPr/>
              <a:t>1/20/2012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E9ED890-E64E-447E-BC20-C38C080C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Collecting Data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32543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 pieces of information collected and examined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Data</a:t>
            </a:r>
            <a:endParaRPr lang="en-US" sz="3800" dirty="0" smtClean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0" y="914400"/>
            <a:ext cx="76962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50" lvl="1">
              <a:spcBef>
                <a:spcPct val="50000"/>
              </a:spcBef>
            </a:pPr>
            <a:r>
              <a:rPr lang="en-US" sz="2800" u="sng" dirty="0" smtClean="0"/>
              <a:t>Scale Categories</a:t>
            </a:r>
            <a:endParaRPr lang="en-US" sz="2400" dirty="0"/>
          </a:p>
          <a:p>
            <a:pPr marL="508000" lvl="2" indent="-160338">
              <a:spcBef>
                <a:spcPct val="50000"/>
              </a:spcBef>
              <a:buFontTx/>
              <a:buChar char="•"/>
            </a:pPr>
            <a:r>
              <a:rPr lang="en-US" sz="2400" b="1" dirty="0"/>
              <a:t> </a:t>
            </a:r>
            <a:r>
              <a:rPr lang="en-US" sz="2400" b="1" dirty="0" smtClean="0"/>
              <a:t>Interval</a:t>
            </a:r>
            <a:r>
              <a:rPr lang="en-US" sz="2400" dirty="0" smtClean="0"/>
              <a:t> (Equal Interval)– subjects/objects can be ordered, but equal differences indicates equal numerical distance in terms of the characteristic being measured</a:t>
            </a:r>
          </a:p>
          <a:p>
            <a:pPr marL="965200" lvl="3" indent="-160338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No absolute zero (absence of the characteristic)</a:t>
            </a:r>
          </a:p>
          <a:p>
            <a:pPr marL="1422400" lvl="4" indent="-160338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If a zero is used, it is an arbitrary value</a:t>
            </a:r>
          </a:p>
          <a:p>
            <a:pPr marL="965200" lvl="3" indent="-160338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Wide variety of statistical analysis can be used to analyze this data </a:t>
            </a:r>
            <a:endParaRPr lang="en-US" sz="2400" dirty="0"/>
          </a:p>
          <a:p>
            <a:pPr marL="347663" lvl="2">
              <a:spcBef>
                <a:spcPct val="50000"/>
              </a:spcBef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Data</a:t>
            </a:r>
            <a:endParaRPr lang="en-US" sz="3800" dirty="0" smtClean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0" y="914400"/>
            <a:ext cx="76962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50" lvl="1">
              <a:spcBef>
                <a:spcPct val="50000"/>
              </a:spcBef>
            </a:pPr>
            <a:r>
              <a:rPr lang="en-US" sz="2800" u="sng" dirty="0" smtClean="0"/>
              <a:t>Scale Categories</a:t>
            </a:r>
            <a:endParaRPr lang="en-US" sz="2400" dirty="0"/>
          </a:p>
          <a:p>
            <a:pPr marL="508000" lvl="2" indent="-160338">
              <a:spcBef>
                <a:spcPct val="50000"/>
              </a:spcBef>
              <a:buFontTx/>
              <a:buChar char="•"/>
            </a:pPr>
            <a:r>
              <a:rPr lang="en-US" sz="2400" b="1" dirty="0"/>
              <a:t> </a:t>
            </a:r>
            <a:r>
              <a:rPr lang="en-US" sz="2400" b="1" dirty="0" smtClean="0"/>
              <a:t>Ratio</a:t>
            </a:r>
            <a:r>
              <a:rPr lang="en-US" sz="2400" dirty="0" smtClean="0"/>
              <a:t> – subjects/objects can be ordered, equal differences indicates equal numerical distance in terms of the characteristic being measured</a:t>
            </a:r>
          </a:p>
          <a:p>
            <a:pPr marL="965200" lvl="3" indent="-160338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Has an Absolute Zero (absence of the characteristic)</a:t>
            </a:r>
          </a:p>
          <a:p>
            <a:pPr marL="1422400" lvl="4" indent="-160338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If a zero is used, it has a value</a:t>
            </a:r>
          </a:p>
          <a:p>
            <a:pPr marL="965200" lvl="3" indent="-160338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Wide variety of statistical analysis can be used to analyze this data measurement</a:t>
            </a:r>
            <a:endParaRPr lang="en-US" sz="2400" dirty="0"/>
          </a:p>
          <a:p>
            <a:pPr marL="347663" lvl="2">
              <a:spcBef>
                <a:spcPct val="50000"/>
              </a:spcBef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can only be collected when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78486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609600" y="556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are well defined &amp;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interacting properly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800" dirty="0" smtClean="0"/>
              <a:t>Constructs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906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concept that cannot be directly observed</a:t>
            </a:r>
          </a:p>
          <a:p>
            <a:r>
              <a:rPr lang="en-US" sz="2800" dirty="0" smtClean="0"/>
              <a:t>Constructs must be operationally defined before it can be measured…</a:t>
            </a:r>
          </a:p>
          <a:p>
            <a:pPr lvl="1"/>
            <a:r>
              <a:rPr lang="en-US" dirty="0" smtClean="0"/>
              <a:t> Ex:  To measure ability, the researcher might collect </a:t>
            </a:r>
          </a:p>
          <a:p>
            <a:pPr lvl="2"/>
            <a:r>
              <a:rPr lang="en-US" sz="2600" dirty="0" smtClean="0"/>
              <a:t>a sample of the subjects knowledge </a:t>
            </a:r>
          </a:p>
          <a:p>
            <a:pPr lvl="2"/>
            <a:r>
              <a:rPr lang="en-US" sz="2600" dirty="0" smtClean="0"/>
              <a:t>the time it takes the subject to complete the assessment</a:t>
            </a:r>
          </a:p>
          <a:p>
            <a:r>
              <a:rPr lang="en-US" sz="2800" dirty="0" smtClean="0"/>
              <a:t>Once a construct is defined, the categorical definitions (ex: knowledge, time) become variables.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r>
              <a:rPr lang="en-US" sz="3800" b="1" dirty="0" smtClean="0"/>
              <a:t>Variables</a:t>
            </a:r>
            <a:endParaRPr lang="en-US" sz="3800" dirty="0" smtClean="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85800" y="680621"/>
            <a:ext cx="7620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EX:  The effect of </a:t>
            </a:r>
            <a:r>
              <a:rPr lang="en-US" sz="2400" b="1" u="sng" dirty="0" smtClean="0">
                <a:solidFill>
                  <a:srgbClr val="FFC000"/>
                </a:solidFill>
              </a:rPr>
              <a:t>Vitamin C</a:t>
            </a:r>
            <a:r>
              <a:rPr lang="en-US" sz="2400" dirty="0" smtClean="0"/>
              <a:t> on the </a:t>
            </a:r>
            <a:r>
              <a:rPr lang="en-US" sz="2400" b="1" u="sng" dirty="0" smtClean="0">
                <a:solidFill>
                  <a:srgbClr val="00B050"/>
                </a:solidFill>
              </a:rPr>
              <a:t>Lifespan</a:t>
            </a:r>
            <a:r>
              <a:rPr lang="en-US" sz="2400" dirty="0" smtClean="0"/>
              <a:t> of a Subject</a:t>
            </a:r>
            <a:endParaRPr lang="en-US" sz="2400" dirty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FFC000"/>
                </a:solidFill>
              </a:rPr>
              <a:t>Vitamin C</a:t>
            </a:r>
            <a:r>
              <a:rPr lang="en-US" sz="2400" b="1" dirty="0" smtClean="0"/>
              <a:t> = Independent Variable</a:t>
            </a:r>
          </a:p>
          <a:p>
            <a:pPr marL="1146175" lvl="2" indent="-23177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Credited with having an influence on the lifespan of the subjects of the study</a:t>
            </a:r>
          </a:p>
          <a:p>
            <a:pPr marL="1146175" lvl="2" indent="-23177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This variable is often manipulated by the researcher</a:t>
            </a:r>
            <a:endParaRPr lang="en-US" sz="2400" b="1" dirty="0" smtClean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Lifespan</a:t>
            </a:r>
            <a:r>
              <a:rPr lang="en-US" sz="2400" b="1" dirty="0" smtClean="0"/>
              <a:t> = Dependent Variable</a:t>
            </a:r>
            <a:endParaRPr lang="en-US" sz="2400" b="1" dirty="0"/>
          </a:p>
          <a:p>
            <a:pPr marL="1146175" lvl="2" indent="-23177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Lifespan of the subject is believed by the researcher to be dependent on Vitamin C consumption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Not manipulated by the researcher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Variables</a:t>
            </a:r>
            <a:endParaRPr lang="en-US" sz="3800" dirty="0" smtClean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00B0F0"/>
                </a:solidFill>
              </a:rPr>
              <a:t>Race and Gender</a:t>
            </a:r>
            <a:r>
              <a:rPr lang="en-US" sz="2400" b="1" dirty="0" smtClean="0"/>
              <a:t>  = Control Variables </a:t>
            </a:r>
          </a:p>
          <a:p>
            <a:pPr marL="1146175" lvl="2" indent="-23177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 Race and Gender can influence </a:t>
            </a:r>
            <a:r>
              <a:rPr lang="en-US" sz="2400" dirty="0"/>
              <a:t>the </a:t>
            </a:r>
            <a:r>
              <a:rPr lang="en-US" sz="2400" dirty="0" smtClean="0"/>
              <a:t>length (value) </a:t>
            </a:r>
            <a:r>
              <a:rPr lang="en-US" sz="2400" dirty="0"/>
              <a:t>of the </a:t>
            </a:r>
            <a:r>
              <a:rPr lang="en-US" sz="2400" dirty="0" smtClean="0"/>
              <a:t>Lifespan </a:t>
            </a:r>
            <a:r>
              <a:rPr lang="en-US" sz="2400" dirty="0"/>
              <a:t>and/or </a:t>
            </a:r>
            <a:r>
              <a:rPr lang="en-US" sz="2400" dirty="0" smtClean="0"/>
              <a:t>the consumption of Vitamin C</a:t>
            </a:r>
          </a:p>
          <a:p>
            <a:pPr marL="1146175" lvl="2" indent="-23177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The effects of Race and Gender can </a:t>
            </a:r>
            <a:r>
              <a:rPr lang="en-US" sz="2400" dirty="0"/>
              <a:t>be known </a:t>
            </a:r>
            <a:r>
              <a:rPr lang="en-US" sz="2400" dirty="0" smtClean="0"/>
              <a:t>by the researcher through previous research and discounted by </a:t>
            </a:r>
            <a:r>
              <a:rPr lang="en-US" sz="2400" dirty="0"/>
              <a:t>its inclusion into the study. </a:t>
            </a:r>
            <a:endParaRPr lang="en-US" sz="2400" b="1" dirty="0"/>
          </a:p>
          <a:p>
            <a:pPr marL="1146175" lvl="2" indent="-231775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Constant </a:t>
            </a:r>
            <a:r>
              <a:rPr lang="en-US" sz="2400" b="1" dirty="0"/>
              <a:t>- </a:t>
            </a:r>
            <a:r>
              <a:rPr lang="en-US" sz="2400" dirty="0"/>
              <a:t>A construct that has only one value. </a:t>
            </a:r>
            <a:r>
              <a:rPr lang="en-US" sz="2400" dirty="0" smtClean="0"/>
              <a:t>Ex. If every member of the sample was 55 years old…Age would be a constant.</a:t>
            </a:r>
            <a:endParaRPr lang="en-US" sz="2400" b="1" dirty="0"/>
          </a:p>
          <a:p>
            <a:pPr marL="739775" lvl="1" indent="-282575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 Confounding (Extraneous) </a:t>
            </a:r>
            <a:r>
              <a:rPr lang="en-US" sz="2400" b="1" dirty="0"/>
              <a:t>Variable - </a:t>
            </a:r>
            <a:r>
              <a:rPr lang="en-US" sz="2400" dirty="0"/>
              <a:t> Influences, but cannot be accounted for in the study.  The effects of this type of variable cannot be separated from the effects of any other </a:t>
            </a:r>
            <a:r>
              <a:rPr lang="en-US" sz="2400" dirty="0" smtClean="0"/>
              <a:t>variable</a:t>
            </a:r>
            <a:r>
              <a:rPr lang="en-US" sz="2400" dirty="0"/>
              <a:t> </a:t>
            </a:r>
            <a:r>
              <a:rPr lang="en-US" sz="2400" dirty="0" smtClean="0"/>
              <a:t>and are typically not initially known to the researcher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Variables</a:t>
            </a:r>
            <a:endParaRPr lang="en-US" sz="3800" dirty="0" smtClean="0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81000" y="914400"/>
            <a:ext cx="8382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/>
              <a:t>In summary:</a:t>
            </a:r>
          </a:p>
          <a:p>
            <a:endParaRPr lang="en-US" sz="2800" dirty="0" smtClean="0"/>
          </a:p>
          <a:p>
            <a:r>
              <a:rPr lang="en-US" sz="2800" dirty="0" smtClean="0"/>
              <a:t>Independent variables = "What do I change?" </a:t>
            </a:r>
          </a:p>
          <a:p>
            <a:r>
              <a:rPr lang="en-US" sz="2800" dirty="0" smtClean="0"/>
              <a:t>Dependent variables = "What do I observe?" </a:t>
            </a:r>
          </a:p>
          <a:p>
            <a:r>
              <a:rPr lang="en-US" sz="2800" dirty="0" smtClean="0"/>
              <a:t>Controlled variables = "What do I keep the same?" </a:t>
            </a:r>
          </a:p>
          <a:p>
            <a:r>
              <a:rPr lang="en-US" sz="2800" dirty="0" smtClean="0"/>
              <a:t>Extraneous variables = "What uninteresting or unknown variables might mediate the effect of the IV on the DV?" </a:t>
            </a:r>
          </a:p>
          <a:p>
            <a:pPr lvl="1">
              <a:spcBef>
                <a:spcPct val="50000"/>
              </a:spcBef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800" b="1" dirty="0" smtClean="0"/>
              <a:t>Data</a:t>
            </a:r>
            <a:endParaRPr lang="en-US" sz="3800" dirty="0" smtClean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85800" y="1806476"/>
            <a:ext cx="7696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/>
              <a:t>Data</a:t>
            </a:r>
            <a:r>
              <a:rPr lang="en-US" sz="2800" dirty="0" smtClean="0"/>
              <a:t> </a:t>
            </a:r>
            <a:r>
              <a:rPr lang="en-US" sz="2800" dirty="0"/>
              <a:t>is information collected about someone or </a:t>
            </a:r>
            <a:r>
              <a:rPr lang="en-US" sz="2800" dirty="0" smtClean="0"/>
              <a:t>something using some type of instrument.</a:t>
            </a:r>
            <a:endParaRPr lang="en-US" sz="2800" dirty="0"/>
          </a:p>
          <a:p>
            <a:pPr marL="682625" lvl="1" indent="-225425">
              <a:spcBef>
                <a:spcPct val="50000"/>
              </a:spcBef>
              <a:buFontTx/>
              <a:buChar char="•"/>
            </a:pPr>
            <a:r>
              <a:rPr lang="en-US" sz="2800" dirty="0" smtClean="0"/>
              <a:t>A Measurement Scale is used to organize data for inspection, analysis, and interpretation</a:t>
            </a:r>
          </a:p>
          <a:p>
            <a:pPr marL="1204913" lvl="2" indent="-290513">
              <a:spcBef>
                <a:spcPct val="50000"/>
              </a:spcBef>
              <a:buFontTx/>
              <a:buChar char="•"/>
            </a:pPr>
            <a:r>
              <a:rPr lang="en-US" sz="2800" dirty="0" smtClean="0"/>
              <a:t> There are 4 main scale categories in which most all data fall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Data</a:t>
            </a:r>
            <a:endParaRPr lang="en-US" sz="3800" dirty="0" smtClean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914400"/>
            <a:ext cx="82296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350" lvl="1">
              <a:spcBef>
                <a:spcPct val="50000"/>
              </a:spcBef>
            </a:pPr>
            <a:r>
              <a:rPr lang="en-US" sz="2800" u="sng" dirty="0" smtClean="0"/>
              <a:t>Scale Categories</a:t>
            </a:r>
            <a:endParaRPr lang="en-US" sz="2800" dirty="0"/>
          </a:p>
          <a:p>
            <a:pPr marL="290513" lvl="2" indent="-174625">
              <a:spcBef>
                <a:spcPct val="50000"/>
              </a:spcBef>
            </a:pPr>
            <a:endParaRPr lang="en-US" sz="2400" b="1" dirty="0" smtClean="0"/>
          </a:p>
          <a:p>
            <a:pPr marL="290513" lvl="2" indent="-174625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 Nominal</a:t>
            </a:r>
            <a:r>
              <a:rPr lang="en-US" sz="2400" dirty="0" smtClean="0"/>
              <a:t> (Categorical)-  subjects/objects are classified into categories</a:t>
            </a:r>
          </a:p>
          <a:p>
            <a:pPr marL="747713" lvl="3" indent="-17462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Can be labeled as terms (Gender – Male/Female)</a:t>
            </a:r>
          </a:p>
          <a:p>
            <a:pPr marL="747713" lvl="3" indent="-17462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Can be coded with numbers (Male = 1 Female = 2)</a:t>
            </a:r>
          </a:p>
          <a:p>
            <a:pPr marL="1204913" lvl="4" indent="-174625"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Those codes have no numeric value</a:t>
            </a:r>
          </a:p>
          <a:p>
            <a:pPr marL="1204913" lvl="4" indent="-174625">
              <a:spcBef>
                <a:spcPct val="50000"/>
              </a:spcBef>
              <a:buFontTx/>
              <a:buChar char="•"/>
            </a:pPr>
            <a:r>
              <a:rPr lang="en-US" sz="2400" b="1" dirty="0"/>
              <a:t> </a:t>
            </a:r>
            <a:r>
              <a:rPr lang="en-US" sz="2400" b="1" dirty="0" smtClean="0"/>
              <a:t> </a:t>
            </a:r>
            <a:r>
              <a:rPr lang="en-US" sz="2400" dirty="0" smtClean="0"/>
              <a:t>Only simple statistics can be used to analyze this category of data</a:t>
            </a:r>
            <a:r>
              <a:rPr lang="en-US" sz="24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Data</a:t>
            </a:r>
            <a:endParaRPr lang="en-US" sz="3800" dirty="0" smtClean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0" y="718602"/>
            <a:ext cx="76962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50" lvl="1">
              <a:spcBef>
                <a:spcPct val="50000"/>
              </a:spcBef>
            </a:pPr>
            <a:r>
              <a:rPr lang="en-US" sz="2800" u="sng" dirty="0" smtClean="0"/>
              <a:t>Scale Categories</a:t>
            </a:r>
            <a:endParaRPr lang="en-US" sz="2800" dirty="0"/>
          </a:p>
          <a:p>
            <a:pPr marL="566738" lvl="2" indent="-276225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Ordinal </a:t>
            </a:r>
            <a:r>
              <a:rPr lang="en-US" sz="2400" dirty="0" smtClean="0"/>
              <a:t>- refers </a:t>
            </a:r>
            <a:r>
              <a:rPr lang="en-US" sz="2400" dirty="0"/>
              <a:t>to a relative place or position </a:t>
            </a:r>
            <a:r>
              <a:rPr lang="en-US" sz="2400" dirty="0" smtClean="0"/>
              <a:t>of the subject/object with regards to the characteristic of interest</a:t>
            </a:r>
          </a:p>
          <a:p>
            <a:pPr marL="1023938" lvl="3" indent="-27622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Rank order is used</a:t>
            </a:r>
          </a:p>
          <a:p>
            <a:pPr marL="1023938" lvl="3" indent="-27622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 	Ex</a:t>
            </a:r>
            <a:r>
              <a:rPr lang="en-US" sz="2400" dirty="0"/>
              <a:t>. 1st, 2nd, 3rd…30th percentile </a:t>
            </a:r>
            <a:endParaRPr lang="en-US" sz="2400" dirty="0" smtClean="0"/>
          </a:p>
          <a:p>
            <a:pPr marL="1023938" lvl="3" indent="-27622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Allows the researcher to describe the subjects/objects in terms of high/middle/low</a:t>
            </a:r>
          </a:p>
          <a:p>
            <a:pPr marL="1481138" lvl="4" indent="-27622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Does not however indicate how much higher or high much lower</a:t>
            </a:r>
          </a:p>
          <a:p>
            <a:pPr marL="1938338" lvl="5" indent="-27622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The interval between a rank of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and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may not be equal to the interval between 49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50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438</TotalTime>
  <Words>589</Words>
  <Application>Microsoft Office PowerPoint</Application>
  <PresentationFormat>On-screen Show (4:3)</PresentationFormat>
  <Paragraphs>77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Collecting Data</vt:lpstr>
      <vt:lpstr>Data can only be collected when </vt:lpstr>
      <vt:lpstr>Constructs</vt:lpstr>
      <vt:lpstr>Variables</vt:lpstr>
      <vt:lpstr>Variables</vt:lpstr>
      <vt:lpstr>Variables</vt:lpstr>
      <vt:lpstr>Data</vt:lpstr>
      <vt:lpstr>Data</vt:lpstr>
      <vt:lpstr>Data</vt:lpstr>
      <vt:lpstr>Data</vt:lpstr>
      <vt:lpstr>Data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Collecting Data</dc:title>
  <dc:creator>Surmans</dc:creator>
  <cp:lastModifiedBy>Windows User</cp:lastModifiedBy>
  <cp:revision>32</cp:revision>
  <dcterms:created xsi:type="dcterms:W3CDTF">2009-07-09T01:02:26Z</dcterms:created>
  <dcterms:modified xsi:type="dcterms:W3CDTF">2012-01-20T16:48:27Z</dcterms:modified>
</cp:coreProperties>
</file>